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300" r:id="rId21"/>
    <p:sldId id="307" r:id="rId22"/>
    <p:sldId id="309" r:id="rId23"/>
    <p:sldId id="314" r:id="rId24"/>
    <p:sldId id="313" r:id="rId25"/>
    <p:sldId id="274" r:id="rId26"/>
    <p:sldId id="275" r:id="rId27"/>
    <p:sldId id="280" r:id="rId28"/>
    <p:sldId id="276" r:id="rId29"/>
    <p:sldId id="287" r:id="rId30"/>
    <p:sldId id="277" r:id="rId31"/>
    <p:sldId id="308" r:id="rId32"/>
    <p:sldId id="310" r:id="rId33"/>
    <p:sldId id="284" r:id="rId34"/>
    <p:sldId id="305" r:id="rId35"/>
    <p:sldId id="306" r:id="rId36"/>
    <p:sldId id="315" r:id="rId37"/>
    <p:sldId id="279" r:id="rId38"/>
    <p:sldId id="289" r:id="rId39"/>
    <p:sldId id="298" r:id="rId40"/>
    <p:sldId id="299" r:id="rId41"/>
    <p:sldId id="302" r:id="rId42"/>
    <p:sldId id="311" r:id="rId43"/>
    <p:sldId id="297" r:id="rId44"/>
    <p:sldId id="290" r:id="rId45"/>
    <p:sldId id="312" r:id="rId46"/>
    <p:sldId id="291" r:id="rId47"/>
    <p:sldId id="294" r:id="rId48"/>
    <p:sldId id="292" r:id="rId49"/>
    <p:sldId id="303" r:id="rId50"/>
    <p:sldId id="304" r:id="rId51"/>
    <p:sldId id="293" r:id="rId52"/>
    <p:sldId id="295" r:id="rId53"/>
    <p:sldId id="296" r:id="rId54"/>
    <p:sldId id="301" r:id="rId55"/>
    <p:sldId id="282" r:id="rId56"/>
    <p:sldId id="283" r:id="rId57"/>
    <p:sldId id="285" r:id="rId58"/>
    <p:sldId id="286" r:id="rId59"/>
  </p:sldIdLst>
  <p:sldSz cx="14630400" cy="8229600"/>
  <p:notesSz cx="8229600" cy="14630400"/>
  <p:embeddedFontLst>
    <p:embeddedFont>
      <p:font typeface="Brygada 1918" panose="020B0604020202020204" charset="0"/>
      <p:regular r:id="rId61"/>
    </p:embeddedFont>
    <p:embeddedFont>
      <p:font typeface="Brygada 1918 Semi Bold" panose="020B0604020202020204" charset="0"/>
      <p:regular r:id="rId62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53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6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14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5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79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1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69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01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00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18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9EF6-C1FA-A4A7-AF6A-C75C32F7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25C5C-7A7A-02F6-65E7-955776133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55742-927D-A2BB-18B1-964EF90E4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CD4D0-B9DE-3CD1-0ED3-56B8FB40C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18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8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909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53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75B4-DBE9-DFB6-960F-4153B4A11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0B84C-3DB3-38C3-BB7A-16D9F6869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39D4E-5132-6021-221F-81060816A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98785-32CF-BBF0-6AEF-D6705DAA3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824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071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42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C448-A451-6EF4-3615-683A7CF6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E9638-C41C-4B4D-9DAE-017BB2D2B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3CD9-D38C-FCC7-20B5-65E3E60A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B357-6443-E883-24C8-D7B17255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82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5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796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jp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F0C385B-3E17-CEBB-8F26-89F7D14EF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025A65B9-C279-A157-EA55-9494582F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715084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545" y="390672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EE39B71F-9F38-F37C-1022-2DD0AC42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FB7F29-1847-0E42-18B8-BA82C818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9924D30-2DF3-8F52-BC8E-981C4E1B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5B0A25F-B26B-2E58-40C0-A02984AF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A8780AF-3EC1-F3BE-3AAF-2C701371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E5BDAF9D-1EBC-23F0-D1A5-99F908A8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D26C5B2-E6E2-6244-F775-DC2AC06F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Security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6199ACE-B1D3-0FAE-9391-674C3F3F4E1C}"/>
              </a:ext>
            </a:extLst>
          </p:cNvPr>
          <p:cNvSpPr txBox="1"/>
          <p:nvPr/>
        </p:nvSpPr>
        <p:spPr>
          <a:xfrm>
            <a:off x="256854" y="7705618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Normál ACL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CDF2B-7939-440F-AB91-FC673D33CEB9}"/>
              </a:ext>
            </a:extLst>
          </p:cNvPr>
          <p:cNvSpPr txBox="1"/>
          <p:nvPr/>
        </p:nvSpPr>
        <p:spPr>
          <a:xfrm>
            <a:off x="191386" y="2190307"/>
            <a:ext cx="530564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</a:t>
            </a:r>
            <a:r>
              <a:rPr lang="hu-HU" dirty="0" err="1"/>
              <a:t>access-list</a:t>
            </a:r>
            <a:r>
              <a:rPr lang="hu-HU" dirty="0"/>
              <a:t> 67 permit 192.168.67.0 0.0.0.127</a:t>
            </a:r>
          </a:p>
          <a:p>
            <a:r>
              <a:rPr lang="hu-HU" dirty="0"/>
              <a:t>R1 line </a:t>
            </a:r>
            <a:r>
              <a:rPr lang="hu-HU" dirty="0" err="1"/>
              <a:t>vty</a:t>
            </a:r>
            <a:r>
              <a:rPr lang="hu-HU" dirty="0"/>
              <a:t> 0 15 </a:t>
            </a:r>
          </a:p>
          <a:p>
            <a:r>
              <a:rPr lang="hu-HU" dirty="0"/>
              <a:t>R1 </a:t>
            </a:r>
            <a:r>
              <a:rPr lang="hu-HU" dirty="0" err="1"/>
              <a:t>access-class</a:t>
            </a:r>
            <a:r>
              <a:rPr lang="hu-HU" dirty="0"/>
              <a:t> 67 in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9C94C45-4D89-4D32-B288-40DD4CF2D38E}"/>
              </a:ext>
            </a:extLst>
          </p:cNvPr>
          <p:cNvSpPr txBox="1"/>
          <p:nvPr/>
        </p:nvSpPr>
        <p:spPr>
          <a:xfrm>
            <a:off x="148856" y="3987628"/>
            <a:ext cx="539070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</a:t>
            </a:r>
            <a:r>
              <a:rPr lang="hu-HU" dirty="0" err="1"/>
              <a:t>access-list</a:t>
            </a:r>
            <a:r>
              <a:rPr lang="hu-HU" dirty="0"/>
              <a:t> 67 permit 192.168.67.0 0.0.0.127</a:t>
            </a:r>
          </a:p>
          <a:p>
            <a:r>
              <a:rPr lang="hu-HU" dirty="0"/>
              <a:t>R2 line </a:t>
            </a:r>
            <a:r>
              <a:rPr lang="hu-HU" dirty="0" err="1"/>
              <a:t>vty</a:t>
            </a:r>
            <a:r>
              <a:rPr lang="hu-HU" dirty="0"/>
              <a:t> 0 15</a:t>
            </a:r>
          </a:p>
          <a:p>
            <a:r>
              <a:rPr lang="hu-HU" dirty="0"/>
              <a:t>R2 </a:t>
            </a:r>
            <a:r>
              <a:rPr lang="hu-HU" dirty="0" err="1"/>
              <a:t>access-class</a:t>
            </a:r>
            <a:r>
              <a:rPr lang="hu-HU" dirty="0"/>
              <a:t> 67 in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0E4C1CE-0B90-4A01-A47A-65CB10703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58" y="1918755"/>
            <a:ext cx="8422914" cy="5030043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D3946A9-71BC-AE33-4626-EDCE69BD761A}"/>
              </a:ext>
            </a:extLst>
          </p:cNvPr>
          <p:cNvSpPr txBox="1"/>
          <p:nvPr/>
        </p:nvSpPr>
        <p:spPr>
          <a:xfrm>
            <a:off x="256854" y="7705618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KB</a:t>
            </a:r>
          </a:p>
        </p:txBody>
      </p:sp>
    </p:spTree>
    <p:extLst>
      <p:ext uri="{BB962C8B-B14F-4D97-AF65-F5344CB8AC3E}">
        <p14:creationId xmlns:p14="http://schemas.microsoft.com/office/powerpoint/2010/main" val="269398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Kiterjesztett ACL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51402FE-7875-41EF-84E0-3412AC3DE24F}"/>
              </a:ext>
            </a:extLst>
          </p:cNvPr>
          <p:cNvSpPr txBox="1"/>
          <p:nvPr/>
        </p:nvSpPr>
        <p:spPr>
          <a:xfrm>
            <a:off x="265813" y="2860159"/>
            <a:ext cx="642206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</a:t>
            </a:r>
            <a:r>
              <a:rPr lang="en-US" dirty="0"/>
              <a:t>permit </a:t>
            </a:r>
            <a:r>
              <a:rPr lang="en-US" dirty="0" err="1"/>
              <a:t>tcp</a:t>
            </a:r>
            <a:r>
              <a:rPr lang="en-US" dirty="0"/>
              <a:t> 192.168.67.128 0.0.0.63 host 200.211.44.2 eq ftp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</a:t>
            </a:r>
            <a:r>
              <a:rPr lang="en-US" dirty="0"/>
              <a:t>deny   </a:t>
            </a:r>
            <a:r>
              <a:rPr lang="en-US" dirty="0" err="1"/>
              <a:t>tcp</a:t>
            </a:r>
            <a:r>
              <a:rPr lang="en-US" dirty="0"/>
              <a:t> any host 200.211.44.2 eq ftp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permit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any</a:t>
            </a:r>
            <a:endParaRPr lang="en-US" dirty="0"/>
          </a:p>
          <a:p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E0EE1A8-D54B-420C-AB46-05D05E9FA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81" y="1866840"/>
            <a:ext cx="7918258" cy="483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2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VPN (GRE </a:t>
            </a:r>
            <a:r>
              <a:rPr lang="hu-HU" sz="4800" dirty="0" err="1">
                <a:solidFill>
                  <a:schemeClr val="bg1"/>
                </a:solidFill>
              </a:rPr>
              <a:t>Tunnel</a:t>
            </a:r>
            <a:r>
              <a:rPr lang="hu-HU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96908C7F-8D6B-42DB-AAA6-E24532D975CA}"/>
              </a:ext>
            </a:extLst>
          </p:cNvPr>
          <p:cNvSpPr txBox="1"/>
          <p:nvPr/>
        </p:nvSpPr>
        <p:spPr>
          <a:xfrm>
            <a:off x="1594884" y="2296633"/>
            <a:ext cx="418922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int </a:t>
            </a:r>
            <a:r>
              <a:rPr lang="hu-HU" dirty="0" err="1"/>
              <a:t>tunnel</a:t>
            </a:r>
            <a:r>
              <a:rPr lang="hu-HU" dirty="0"/>
              <a:t> 0</a:t>
            </a:r>
          </a:p>
          <a:p>
            <a:r>
              <a:rPr lang="hu-HU" dirty="0"/>
              <a:t>R2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address</a:t>
            </a:r>
            <a:r>
              <a:rPr lang="hu-HU" dirty="0"/>
              <a:t> 67.67.67.1 255.255.255.252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destination</a:t>
            </a:r>
            <a:r>
              <a:rPr lang="hu-HU" dirty="0"/>
              <a:t> 10.10.10.14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g0/0/1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5665495-305D-45F2-A140-E881FAB46234}"/>
              </a:ext>
            </a:extLst>
          </p:cNvPr>
          <p:cNvSpPr txBox="1"/>
          <p:nvPr/>
        </p:nvSpPr>
        <p:spPr>
          <a:xfrm>
            <a:off x="1594884" y="4625163"/>
            <a:ext cx="418922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int </a:t>
            </a:r>
            <a:r>
              <a:rPr lang="hu-HU" dirty="0" err="1"/>
              <a:t>tunnel</a:t>
            </a:r>
            <a:r>
              <a:rPr lang="hu-HU" dirty="0"/>
              <a:t> 0</a:t>
            </a:r>
          </a:p>
          <a:p>
            <a:r>
              <a:rPr lang="hu-HU" dirty="0"/>
              <a:t>R2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address</a:t>
            </a:r>
            <a:r>
              <a:rPr lang="hu-HU" dirty="0"/>
              <a:t> 67.67.67.1 255.255.255.252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destination</a:t>
            </a:r>
            <a:r>
              <a:rPr lang="hu-HU" dirty="0"/>
              <a:t> 10.10.10.14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g0/0/1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1AAEE17-EF10-418D-B623-8B943A51B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776" y="2509974"/>
            <a:ext cx="5979268" cy="32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IPv6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6E6553-06CA-4BF4-81A5-D8F4C84B7575}"/>
              </a:ext>
            </a:extLst>
          </p:cNvPr>
          <p:cNvSpPr txBox="1"/>
          <p:nvPr/>
        </p:nvSpPr>
        <p:spPr>
          <a:xfrm>
            <a:off x="1392865" y="1633844"/>
            <a:ext cx="5348177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ipv6 </a:t>
            </a:r>
            <a:r>
              <a:rPr lang="hu-HU" dirty="0" err="1"/>
              <a:t>unicast</a:t>
            </a:r>
            <a:r>
              <a:rPr lang="hu-HU" dirty="0"/>
              <a:t> </a:t>
            </a:r>
            <a:r>
              <a:rPr lang="hu-HU" dirty="0" err="1"/>
              <a:t>routing</a:t>
            </a:r>
            <a:endParaRPr lang="hu-HU" dirty="0"/>
          </a:p>
          <a:p>
            <a:r>
              <a:rPr lang="hu-HU" dirty="0"/>
              <a:t>R1 int g0/0/0.15</a:t>
            </a:r>
          </a:p>
          <a:p>
            <a:r>
              <a:rPr lang="hu-HU" dirty="0"/>
              <a:t>R1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R1 </a:t>
            </a:r>
            <a:r>
              <a:rPr lang="en-US" dirty="0"/>
              <a:t>ipv6 address</a:t>
            </a:r>
            <a:r>
              <a:rPr lang="hu-HU" dirty="0"/>
              <a:t> </a:t>
            </a:r>
            <a:r>
              <a:rPr lang="en-US" dirty="0"/>
              <a:t>2001:DB8:ACAD:67::</a:t>
            </a:r>
            <a:r>
              <a:rPr lang="hu-HU" dirty="0"/>
              <a:t>1</a:t>
            </a:r>
            <a:r>
              <a:rPr lang="en-US" dirty="0"/>
              <a:t>/64</a:t>
            </a:r>
            <a:endParaRPr lang="hu-HU" dirty="0"/>
          </a:p>
          <a:p>
            <a:r>
              <a:rPr lang="hu-HU" dirty="0"/>
              <a:t>R1 int g0/0/0.35</a:t>
            </a:r>
          </a:p>
          <a:p>
            <a:r>
              <a:rPr lang="hu-HU" dirty="0"/>
              <a:t>R1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R1 </a:t>
            </a:r>
            <a:r>
              <a:rPr lang="en-US" dirty="0"/>
              <a:t> ipv6 address 2001:DB8:CAFE:67::</a:t>
            </a:r>
            <a:r>
              <a:rPr lang="hu-HU" dirty="0"/>
              <a:t>1</a:t>
            </a:r>
            <a:r>
              <a:rPr lang="en-US" dirty="0"/>
              <a:t>/64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2C6DE07-E98C-40F7-B6AD-820E95DE440C}"/>
              </a:ext>
            </a:extLst>
          </p:cNvPr>
          <p:cNvSpPr txBox="1"/>
          <p:nvPr/>
        </p:nvSpPr>
        <p:spPr>
          <a:xfrm>
            <a:off x="1392864" y="4219167"/>
            <a:ext cx="5348177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ipv6 </a:t>
            </a:r>
            <a:r>
              <a:rPr lang="hu-HU" dirty="0" err="1"/>
              <a:t>unicast</a:t>
            </a:r>
            <a:r>
              <a:rPr lang="hu-HU" dirty="0"/>
              <a:t> </a:t>
            </a:r>
            <a:r>
              <a:rPr lang="hu-HU" dirty="0" err="1"/>
              <a:t>routing</a:t>
            </a:r>
            <a:endParaRPr lang="hu-HU" dirty="0"/>
          </a:p>
          <a:p>
            <a:r>
              <a:rPr lang="hu-HU" dirty="0"/>
              <a:t>R2 int g0/0/0.15</a:t>
            </a:r>
          </a:p>
          <a:p>
            <a:r>
              <a:rPr lang="hu-HU" dirty="0"/>
              <a:t>R2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R2 </a:t>
            </a:r>
            <a:r>
              <a:rPr lang="en-US" dirty="0"/>
              <a:t>ipv6 address</a:t>
            </a:r>
            <a:r>
              <a:rPr lang="hu-HU" dirty="0"/>
              <a:t> </a:t>
            </a:r>
            <a:r>
              <a:rPr lang="en-US" dirty="0"/>
              <a:t>2001:DB8:ACAD:67::</a:t>
            </a:r>
            <a:r>
              <a:rPr lang="hu-HU" dirty="0"/>
              <a:t>2</a:t>
            </a:r>
            <a:r>
              <a:rPr lang="en-US" dirty="0"/>
              <a:t>/64</a:t>
            </a:r>
            <a:endParaRPr lang="hu-HU" dirty="0"/>
          </a:p>
          <a:p>
            <a:r>
              <a:rPr lang="hu-HU" dirty="0"/>
              <a:t>R2 int g0/0/0.35</a:t>
            </a:r>
          </a:p>
          <a:p>
            <a:r>
              <a:rPr lang="hu-HU" dirty="0"/>
              <a:t>R2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R2 </a:t>
            </a:r>
            <a:r>
              <a:rPr lang="en-US" dirty="0"/>
              <a:t> ipv6 address 2001:DB8:CAFE:67::</a:t>
            </a:r>
            <a:r>
              <a:rPr lang="hu-HU" dirty="0"/>
              <a:t>2</a:t>
            </a:r>
            <a:r>
              <a:rPr lang="en-US" dirty="0"/>
              <a:t>/64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3F78900-2887-4FD6-BA7F-E8B00EB0B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74" y="4630027"/>
            <a:ext cx="7688693" cy="22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28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Statikus </a:t>
            </a:r>
            <a:r>
              <a:rPr lang="hu-HU" sz="4800" dirty="0" err="1">
                <a:solidFill>
                  <a:schemeClr val="bg1"/>
                </a:solidFill>
              </a:rPr>
              <a:t>routing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9A25365-D66B-4438-854E-0DD75446BA35}"/>
              </a:ext>
            </a:extLst>
          </p:cNvPr>
          <p:cNvSpPr txBox="1"/>
          <p:nvPr/>
        </p:nvSpPr>
        <p:spPr>
          <a:xfrm flipH="1">
            <a:off x="768732" y="3248964"/>
            <a:ext cx="428173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R4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R4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route</a:t>
            </a:r>
            <a:r>
              <a:rPr lang="hu-HU" dirty="0"/>
              <a:t> 0.0.0.0 0.0.0.0 s0/1/0</a:t>
            </a:r>
          </a:p>
          <a:p>
            <a:r>
              <a:rPr lang="hu-HU" dirty="0"/>
              <a:t>R4 router </a:t>
            </a:r>
            <a:r>
              <a:rPr lang="hu-HU" dirty="0" err="1"/>
              <a:t>ospf</a:t>
            </a:r>
            <a:r>
              <a:rPr lang="hu-HU" dirty="0"/>
              <a:t> 10</a:t>
            </a:r>
          </a:p>
          <a:p>
            <a:r>
              <a:rPr lang="hu-HU" dirty="0"/>
              <a:t>R4 </a:t>
            </a:r>
            <a:r>
              <a:rPr lang="hu-HU" dirty="0" err="1"/>
              <a:t>default-information</a:t>
            </a:r>
            <a:r>
              <a:rPr lang="hu-HU" dirty="0"/>
              <a:t> </a:t>
            </a:r>
            <a:r>
              <a:rPr lang="hu-HU" dirty="0" err="1"/>
              <a:t>originate</a:t>
            </a: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6DE1A86-F1C9-4085-B2A2-A560F7DED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935" y="2742675"/>
            <a:ext cx="6853599" cy="29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8DC93C6C-A28C-4CB6-90FE-75D404E66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30" y="2612952"/>
            <a:ext cx="3162300" cy="3438525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ECE05D1-C324-0ACA-9E2D-D1CDB48E8B6F}"/>
              </a:ext>
            </a:extLst>
          </p:cNvPr>
          <p:cNvSpPr txBox="1"/>
          <p:nvPr/>
        </p:nvSpPr>
        <p:spPr>
          <a:xfrm>
            <a:off x="256854" y="7705618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SV</a:t>
            </a:r>
          </a:p>
        </p:txBody>
      </p:sp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9CE1AE3-3F0E-4717-0A8F-D63C542B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F3935CB-1199-A54C-3E1E-5B3484CB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7F5088-9249-62B9-63D1-34A784DA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74B1571B-7F12-0D42-450C-0DC6E725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FPL 1000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A69B7AC-36AE-4E8F-B798-8698D3025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3" y="2974292"/>
            <a:ext cx="4368220" cy="2281016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23C32BD-3E27-C550-1671-A4F81D7CC5B9}"/>
              </a:ext>
            </a:extLst>
          </p:cNvPr>
          <p:cNvSpPr txBox="1"/>
          <p:nvPr/>
        </p:nvSpPr>
        <p:spPr>
          <a:xfrm>
            <a:off x="256854" y="7705618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KB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5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ASA Beállítások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78A907-9B99-446A-92BF-756FA2619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4" y="1633844"/>
            <a:ext cx="6606101" cy="215148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67A8158-116B-493A-B4E3-196E377140E9}"/>
              </a:ext>
            </a:extLst>
          </p:cNvPr>
          <p:cNvSpPr txBox="1"/>
          <p:nvPr/>
        </p:nvSpPr>
        <p:spPr>
          <a:xfrm flipH="1">
            <a:off x="2119067" y="3937054"/>
            <a:ext cx="4526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ACL ami engedi a forgalomirányítást és engedtük az egységes portok közötti forgalomirányítást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ACB145B-7994-4140-8070-574DB4F63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6362" y="1171442"/>
            <a:ext cx="3044504" cy="3145377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0484A16A-B5EB-49D4-93FF-90366251002D}"/>
              </a:ext>
            </a:extLst>
          </p:cNvPr>
          <p:cNvSpPr txBox="1"/>
          <p:nvPr/>
        </p:nvSpPr>
        <p:spPr>
          <a:xfrm flipH="1">
            <a:off x="9786303" y="4316819"/>
            <a:ext cx="226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Forgalmak figyelése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2C3A665-A5AC-4E94-B0BE-7DD32096E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7699" y="6569726"/>
            <a:ext cx="5839192" cy="1286602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72F4313F-8DD2-4AF0-ABC6-6F1921ACAC26}"/>
              </a:ext>
            </a:extLst>
          </p:cNvPr>
          <p:cNvSpPr txBox="1"/>
          <p:nvPr/>
        </p:nvSpPr>
        <p:spPr>
          <a:xfrm>
            <a:off x="5760333" y="6075819"/>
            <a:ext cx="325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OSPF-ben megadott hálózatok</a:t>
            </a:r>
          </a:p>
        </p:txBody>
      </p:sp>
    </p:spTree>
    <p:extLst>
      <p:ext uri="{BB962C8B-B14F-4D97-AF65-F5344CB8AC3E}">
        <p14:creationId xmlns:p14="http://schemas.microsoft.com/office/powerpoint/2010/main" val="30055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5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ASA 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76DA1F8-B919-40A6-81D5-D5B1EF6AE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6" y="1281772"/>
            <a:ext cx="7955969" cy="3688400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BAEC0F92-363C-42DE-BE90-F87F480DF930}"/>
              </a:ext>
            </a:extLst>
          </p:cNvPr>
          <p:cNvSpPr txBox="1"/>
          <p:nvPr/>
        </p:nvSpPr>
        <p:spPr>
          <a:xfrm flipH="1">
            <a:off x="2873980" y="5007025"/>
            <a:ext cx="40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Ping</a:t>
            </a:r>
            <a:r>
              <a:rPr lang="hu-HU" dirty="0">
                <a:solidFill>
                  <a:schemeClr val="bg1"/>
                </a:solidFill>
              </a:rPr>
              <a:t> tovább küldése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6A56A44-004F-41C3-90B0-842DCB46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122" y="2010515"/>
            <a:ext cx="7791450" cy="4752975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2C3C9021-65D9-4749-AD63-0A9BE9D1147A}"/>
              </a:ext>
            </a:extLst>
          </p:cNvPr>
          <p:cNvSpPr txBox="1"/>
          <p:nvPr/>
        </p:nvSpPr>
        <p:spPr>
          <a:xfrm>
            <a:off x="9534417" y="6763490"/>
            <a:ext cx="288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Megtanult hálózatok</a:t>
            </a:r>
          </a:p>
        </p:txBody>
      </p:sp>
    </p:spTree>
    <p:extLst>
      <p:ext uri="{BB962C8B-B14F-4D97-AF65-F5344CB8AC3E}">
        <p14:creationId xmlns:p14="http://schemas.microsoft.com/office/powerpoint/2010/main" val="39046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Statikus NAT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AD45C4E-F8BB-4D77-BF9E-1C7D399ED257}"/>
              </a:ext>
            </a:extLst>
          </p:cNvPr>
          <p:cNvSpPr txBox="1"/>
          <p:nvPr/>
        </p:nvSpPr>
        <p:spPr>
          <a:xfrm>
            <a:off x="1105787" y="2474107"/>
            <a:ext cx="411480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/>
              <a:t>R3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R3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static</a:t>
            </a:r>
            <a:r>
              <a:rPr lang="hu-HU" dirty="0"/>
              <a:t> 172.16.99.20 200.211.44.2</a:t>
            </a:r>
          </a:p>
          <a:p>
            <a:r>
              <a:rPr lang="hu-HU" dirty="0"/>
              <a:t>R3 int g0/0/0 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endParaRPr lang="hu-HU" dirty="0"/>
          </a:p>
          <a:p>
            <a:r>
              <a:rPr lang="hu-HU" dirty="0"/>
              <a:t>R3 int g0/0/1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  <a:p>
            <a:r>
              <a:rPr lang="hu-HU" dirty="0"/>
              <a:t>R3 int s0/2/0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A462FB-3E5A-4F8E-A1E0-4BCD98A21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806" y="3566527"/>
            <a:ext cx="9665807" cy="17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Dinamikus NAT (PAT)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BD836A9-E853-427D-8A44-532E2C58A36D}"/>
              </a:ext>
            </a:extLst>
          </p:cNvPr>
          <p:cNvSpPr txBox="1"/>
          <p:nvPr/>
        </p:nvSpPr>
        <p:spPr>
          <a:xfrm>
            <a:off x="1704194" y="2489154"/>
            <a:ext cx="4540102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R4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R4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pool</a:t>
            </a:r>
            <a:r>
              <a:rPr lang="hu-HU" dirty="0"/>
              <a:t> PACKETA-NAT 206.23.43.10 206.23.43.20 </a:t>
            </a:r>
            <a:r>
              <a:rPr lang="hu-HU" dirty="0" err="1"/>
              <a:t>netmask</a:t>
            </a:r>
            <a:r>
              <a:rPr lang="hu-HU" dirty="0"/>
              <a:t> 255.255.255.224</a:t>
            </a:r>
          </a:p>
          <a:p>
            <a:r>
              <a:rPr lang="hu-HU" dirty="0"/>
              <a:t>R4 </a:t>
            </a:r>
            <a:r>
              <a:rPr lang="hu-HU" dirty="0" err="1"/>
              <a:t>access-list</a:t>
            </a:r>
            <a:r>
              <a:rPr lang="hu-HU" dirty="0"/>
              <a:t> 15 permit </a:t>
            </a:r>
            <a:r>
              <a:rPr lang="hu-HU" dirty="0" err="1"/>
              <a:t>any</a:t>
            </a:r>
            <a:endParaRPr lang="hu-HU" dirty="0"/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15 </a:t>
            </a:r>
            <a:r>
              <a:rPr lang="hu-HU" dirty="0" err="1"/>
              <a:t>pool</a:t>
            </a:r>
            <a:r>
              <a:rPr lang="hu-HU" dirty="0"/>
              <a:t> PACKETA-NAT </a:t>
            </a:r>
            <a:r>
              <a:rPr lang="hu-HU" dirty="0" err="1"/>
              <a:t>overload</a:t>
            </a: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52A5BFB-BE9D-49E7-AD6C-6D44A41C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38" y="4264365"/>
            <a:ext cx="9832972" cy="14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>
                <a:solidFill>
                  <a:schemeClr val="bg1"/>
                </a:solidFill>
                <a:ea typeface="Brygada 1918 Semi Bold" pitchFamily="34" charset="-122"/>
              </a:rPr>
              <a:t>Hálózat Programozása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735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50B1292-484A-4EE2-B94E-1C0E53FFC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9" y="2647058"/>
            <a:ext cx="56388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4B18CD5-CF18-2690-D73D-CFE89DE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4F75FA0-9FF5-7565-4881-05803D6A9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6" y="2004089"/>
            <a:ext cx="9757544" cy="5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8C1FE-AD55-2B17-578B-9D20BB9A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EE2283C-01E8-0352-1582-3CAF1699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9BF317F-09DF-3BC1-C701-00D1C0A59DA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DD9CFFDC-78AE-070B-D28F-EFEC3220A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EB646E4-C38F-0BCD-138A-65E6BF1E5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1994560"/>
            <a:ext cx="9757544" cy="51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DBA8FC8-CD96-47E9-BA09-69717998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678" y="2491154"/>
            <a:ext cx="10277807" cy="5492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BFB9C4B-DD8F-20A9-76B6-575C5C53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2018382"/>
            <a:ext cx="9757544" cy="50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teszt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9AACEA2-D49F-42AE-83CA-1E22B29AC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70" y="1160821"/>
            <a:ext cx="5455283" cy="4878471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E8918942-7126-44D9-B1C3-5419865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336" y="1160821"/>
            <a:ext cx="5776025" cy="48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Automata telepítés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D069103-9D02-4499-A9D4-26BF4564B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39" y="1091426"/>
            <a:ext cx="7707032" cy="401909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A510F09-0662-4779-B190-A7B01706C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805" y="3100974"/>
            <a:ext cx="7887786" cy="41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3C9A6-7067-ACD1-A476-008F2219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2A1234D3-90ED-283C-4B5F-5B73D5DB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45750EA-C25A-E5C2-09E0-56C84DF89DE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560968E-EAED-8C1B-6963-A8536D8F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5F43BAD-EEC7-7926-037B-11C99A5A1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81660D9-6A00-FA9F-0785-4494425CF059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Vlan15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338F75D-7A10-DF9A-FB17-8A2C8440FDDC}"/>
              </a:ext>
            </a:extLst>
          </p:cNvPr>
          <p:cNvSpPr txBox="1"/>
          <p:nvPr/>
        </p:nvSpPr>
        <p:spPr>
          <a:xfrm>
            <a:off x="256854" y="7705618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OA</a:t>
            </a:r>
          </a:p>
        </p:txBody>
      </p:sp>
    </p:spTree>
    <p:extLst>
      <p:ext uri="{BB962C8B-B14F-4D97-AF65-F5344CB8AC3E}">
        <p14:creationId xmlns:p14="http://schemas.microsoft.com/office/powerpoint/2010/main" val="17520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DNS Szerver (IIS)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1D1F16E-66F5-4931-A106-6F67EFF94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325" y="1566507"/>
            <a:ext cx="9497750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11BC990-EED2-681A-0B3A-3ECA7EF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chemeClr val="bg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241B803-A16C-125E-1795-DFFA7853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Windows Backup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186082D-A551-4E99-9CFB-7BBF80D9E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38" y="3568857"/>
            <a:ext cx="7442602" cy="387393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0E3E00C-6EF3-4F0B-8DBC-079FDE367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90" y="1325388"/>
            <a:ext cx="7691166" cy="4010823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79F971E-27AF-4FD3-95B6-6DE6FE70040E}"/>
              </a:ext>
            </a:extLst>
          </p:cNvPr>
          <p:cNvSpPr txBox="1"/>
          <p:nvPr/>
        </p:nvSpPr>
        <p:spPr>
          <a:xfrm>
            <a:off x="2721935" y="5571832"/>
            <a:ext cx="364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Beütemezett telepítés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B9C99C1-F869-48AB-9087-379467BE1461}"/>
              </a:ext>
            </a:extLst>
          </p:cNvPr>
          <p:cNvSpPr txBox="1"/>
          <p:nvPr/>
        </p:nvSpPr>
        <p:spPr>
          <a:xfrm>
            <a:off x="9930809" y="3050668"/>
            <a:ext cx="34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Egyszeri telepítés</a:t>
            </a:r>
          </a:p>
        </p:txBody>
      </p:sp>
    </p:spTree>
    <p:extLst>
      <p:ext uri="{BB962C8B-B14F-4D97-AF65-F5344CB8AC3E}">
        <p14:creationId xmlns:p14="http://schemas.microsoft.com/office/powerpoint/2010/main" val="19653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Windows Backup szerver tesztelése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31C7D41-92D3-477A-8D4A-2302F8371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091" y="1302601"/>
            <a:ext cx="8728728" cy="65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45DF9E8-DA20-4EE4-BE79-4CCE0BDE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00" y="2975511"/>
            <a:ext cx="4866134" cy="245772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E608AF35-1893-E86D-ADEA-738395DDEE8A}"/>
              </a:ext>
            </a:extLst>
          </p:cNvPr>
          <p:cNvSpPr txBox="1"/>
          <p:nvPr/>
        </p:nvSpPr>
        <p:spPr>
          <a:xfrm>
            <a:off x="256854" y="7705618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KB</a:t>
            </a:r>
          </a:p>
        </p:txBody>
      </p:sp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A1575-4A05-4F53-610D-09466397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32562C2-A7DA-B2D8-F2E6-AF6DC487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1D1001-226B-E1E5-AEA9-27FB2006382D}"/>
              </a:ext>
            </a:extLst>
          </p:cNvPr>
          <p:cNvSpPr/>
          <p:nvPr/>
        </p:nvSpPr>
        <p:spPr>
          <a:xfrm>
            <a:off x="5279990" y="513707"/>
            <a:ext cx="4070420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FTP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2137EB46-F343-46F0-0A69-FA80ED498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1D978-6354-B3DD-0C4F-08D5ED98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34" y="2147551"/>
            <a:ext cx="7720414" cy="22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A153442-545E-41F8-8249-946E9FB7E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82" y="2147551"/>
            <a:ext cx="5811061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Zabbix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monitoring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737325-5D52-22F2-0A68-77E3729D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0" y="1264166"/>
            <a:ext cx="6956949" cy="43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F2E2AF-B25E-6364-CC50-7FEEBC52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52" y="3411020"/>
            <a:ext cx="8626948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Adatbázis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506C080-1B80-45F8-8DD5-78E292C55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95" y="1633844"/>
            <a:ext cx="9154348" cy="27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A8C5D56C-A072-952E-D9AF-E55330B21D9F}"/>
              </a:ext>
            </a:extLst>
          </p:cNvPr>
          <p:cNvSpPr txBox="1"/>
          <p:nvPr/>
        </p:nvSpPr>
        <p:spPr>
          <a:xfrm>
            <a:off x="256854" y="7705618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SV</a:t>
            </a:r>
          </a:p>
        </p:txBody>
      </p:sp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CC08FBF-2C5C-D777-B6CD-0FC9265D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006B61E-B31D-497E-9942-B5C62299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36" y="2254626"/>
            <a:ext cx="4924425" cy="4429125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103949C-EB91-3291-BCFE-CC811AC006AA}"/>
              </a:ext>
            </a:extLst>
          </p:cNvPr>
          <p:cNvSpPr txBox="1"/>
          <p:nvPr/>
        </p:nvSpPr>
        <p:spPr>
          <a:xfrm>
            <a:off x="256854" y="7705618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OA</a:t>
            </a:r>
          </a:p>
        </p:txBody>
      </p:sp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GRE </a:t>
            </a:r>
            <a:r>
              <a:rPr lang="hu-HU" sz="2400" dirty="0" err="1">
                <a:solidFill>
                  <a:schemeClr val="bg1"/>
                </a:solidFill>
              </a:rPr>
              <a:t>Tunnel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</TotalTime>
  <Words>1174</Words>
  <Application>Microsoft Office PowerPoint</Application>
  <PresentationFormat>Egyéni</PresentationFormat>
  <Paragraphs>332</Paragraphs>
  <Slides>58</Slides>
  <Notes>58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58</vt:i4>
      </vt:variant>
    </vt:vector>
  </HeadingPairs>
  <TitlesOfParts>
    <vt:vector size="63" baseType="lpstr">
      <vt:lpstr>Brygada 1918</vt:lpstr>
      <vt:lpstr>Brygada 1918 Semi Bold</vt:lpstr>
      <vt:lpstr>Wingdings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96</cp:revision>
  <dcterms:created xsi:type="dcterms:W3CDTF">2025-10-22T09:55:04Z</dcterms:created>
  <dcterms:modified xsi:type="dcterms:W3CDTF">2026-02-18T06:58:40Z</dcterms:modified>
</cp:coreProperties>
</file>